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B8DA7D-810C-4BE5-9331-89CB96493E9D}" v="376" dt="2026-01-17T12:07:32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4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9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0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9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0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en-US" sz="3700"/>
              <a:t>NEXT HIKES IT SOLUTIONS PVT LTD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074" y="4003563"/>
            <a:ext cx="3348297" cy="118458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500"/>
              <a:t>HARSH RANJAN</a:t>
            </a:r>
          </a:p>
          <a:p>
            <a:pPr algn="l">
              <a:lnSpc>
                <a:spcPct val="110000"/>
              </a:lnSpc>
            </a:pPr>
            <a:r>
              <a:rPr lang="en-US" sz="1500"/>
              <a:t>PROJECT_1</a:t>
            </a:r>
          </a:p>
          <a:p>
            <a:pPr algn="l">
              <a:lnSpc>
                <a:spcPct val="110000"/>
              </a:lnSpc>
            </a:pPr>
            <a:r>
              <a:rPr lang="en-US" sz="1500"/>
              <a:t>SUBMISSION DATE – 20/01/2026</a:t>
            </a:r>
          </a:p>
        </p:txBody>
      </p:sp>
      <p:pic>
        <p:nvPicPr>
          <p:cNvPr id="4" name="Picture 3" descr="Person Jogging Uphill">
            <a:extLst>
              <a:ext uri="{FF2B5EF4-FFF2-40B4-BE49-F238E27FC236}">
                <a16:creationId xmlns:a16="http://schemas.microsoft.com/office/drawing/2014/main" id="{9A994173-8C3C-C2C9-F747-52A52E4FA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523" t="8523" r="6250" b="6250"/>
          <a:stretch>
            <a:fillRect/>
          </a:stretch>
        </p:blipFill>
        <p:spPr>
          <a:xfrm>
            <a:off x="4344099" y="1346807"/>
            <a:ext cx="7390808" cy="41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F55D0-F288-4486-044F-4B13A692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E7596-5510-4E51-5DDA-B965C0E153FE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Key Observations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Daily record counts fluctuate between </a:t>
            </a:r>
            <a:r>
              <a:rPr lang="en-US" sz="900" b="1"/>
              <a:t>1 and 6 entries per day</a:t>
            </a:r>
            <a:r>
              <a:rPr lang="en-US" sz="9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Most days have </a:t>
            </a:r>
            <a:r>
              <a:rPr lang="en-US" sz="900" b="1"/>
              <a:t>4–5 records</a:t>
            </a:r>
            <a:r>
              <a:rPr lang="en-US" sz="900"/>
              <a:t>, indicating consistent data collection.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A noticeable dip occurs around </a:t>
            </a:r>
            <a:r>
              <a:rPr lang="en-US" sz="900" b="1"/>
              <a:t>mid-January</a:t>
            </a:r>
            <a:r>
              <a:rPr lang="en-US" sz="900"/>
              <a:t>, where counts briefly drop.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No extreme spikes are observed, suggesting stable and reliable data capture.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900"/>
            </a:br>
            <a:endParaRPr lang="en-US" sz="9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Business 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Consistent daily records indicate </a:t>
            </a:r>
            <a:r>
              <a:rPr lang="en-US" sz="900" b="1"/>
              <a:t>high data quality</a:t>
            </a:r>
            <a:r>
              <a:rPr lang="en-US" sz="900"/>
              <a:t> for trend analysis.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Interactive slicers allow users to analyze demand patterns by </a:t>
            </a:r>
            <a:r>
              <a:rPr lang="en-US" sz="900" b="1"/>
              <a:t>specific hours or count ranges</a:t>
            </a:r>
            <a:r>
              <a:rPr lang="en-US" sz="9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This visualization helps validate the dataset before performing </a:t>
            </a:r>
            <a:r>
              <a:rPr lang="en-US" sz="900" b="1"/>
              <a:t>advanced analysis or forecasting</a:t>
            </a:r>
            <a:r>
              <a:rPr lang="en-US" sz="90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C7CBF5A3-5CFC-F98B-8AA3-78CCA9DA2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290633"/>
            <a:ext cx="5837780" cy="2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1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C4285-F046-7895-1FAF-3A609A67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Challenges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9B0BF-9C31-6266-6406-34BC9389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Data cleaning and handling missing values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Merging multiple datasets accurately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Managing large volumes of hourly and daily data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Interpreting weather condition codes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Performing time-based analysis (hourly, daily, weekday/weekend)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Selecting appropriate charts and visualizations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Ensuring accuracy in demand forecasting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Automating tasks using VBA macros</a:t>
            </a:r>
            <a:endParaRPr lang="en-US" sz="1700"/>
          </a:p>
          <a:p>
            <a:pPr>
              <a:lnSpc>
                <a:spcPct val="110000"/>
              </a:lnSpc>
            </a:pPr>
            <a:r>
              <a:rPr lang="en-US" sz="1700">
                <a:ea typeface="+mn-lt"/>
                <a:cs typeface="+mn-lt"/>
              </a:rPr>
              <a:t>Converting analysis results into business insights</a:t>
            </a:r>
            <a:endParaRPr lang="en-US" sz="1700"/>
          </a:p>
          <a:p>
            <a:pPr>
              <a:lnSpc>
                <a:spcPct val="110000"/>
              </a:lnSpc>
            </a:pPr>
            <a:endParaRPr lang="en-US" sz="17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6DD75C3C-433D-BAF2-33E4-295BDEBA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79" r="20870" b="-2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5AC98-5C6E-1048-87DD-4498231C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Conclusion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3451-9163-3E0F-D65B-2563FAAF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The case study successfully analyzed bike-sharing demand using Excel-based data analysis techniques.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Weather conditions, time of day, and user type were identified as key factors influencing bike rentals.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Registered users contributed the majority of total bike demand, indicating commuter-driven usage.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Data visualization and dashboards made trends and patterns easy to understand.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Forecasting helped predict future demand and supported better operational planning.</a:t>
            </a:r>
            <a:endParaRPr lang="en-US" sz="1500"/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Overall, the study demonstrated how structured data analysis leads to informed business decisions.</a:t>
            </a:r>
            <a:endParaRPr lang="en-US" sz="1500"/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4D5B5-B5AC-E130-E807-BFE212E5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83" r="36751" b="625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0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6A9A8226-6DE8-8D05-4A82-EBFB40DF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41" r="9091" b="6577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31C54-98C9-ADDE-CC5E-069D2A54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678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E058C-6C3E-46DD-8B79-F9255101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US" dirty="0"/>
              <a:t>Objectives -:</a:t>
            </a:r>
          </a:p>
        </p:txBody>
      </p:sp>
      <p:pic>
        <p:nvPicPr>
          <p:cNvPr id="5" name="Picture 4" descr="Vintage bike parked on country road at sunset">
            <a:extLst>
              <a:ext uri="{FF2B5EF4-FFF2-40B4-BE49-F238E27FC236}">
                <a16:creationId xmlns:a16="http://schemas.microsoft.com/office/drawing/2014/main" id="{7584ED13-1269-8316-7B04-490099E5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43" r="5214" b="-3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2FD2-A000-9500-2DC3-FA466640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analyze bike-sharing demand and understand how factors such as </a:t>
            </a:r>
            <a:r>
              <a:rPr lang="en-US" sz="1300" b="1">
                <a:ea typeface="+mn-lt"/>
                <a:cs typeface="+mn-lt"/>
              </a:rPr>
              <a:t>weather, time, holidays, and user type</a:t>
            </a:r>
            <a:r>
              <a:rPr lang="en-US" sz="1300">
                <a:ea typeface="+mn-lt"/>
                <a:cs typeface="+mn-lt"/>
              </a:rPr>
              <a:t> influence rentals.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apply </a:t>
            </a:r>
            <a:r>
              <a:rPr lang="en-US" sz="1300" b="1">
                <a:ea typeface="+mn-lt"/>
                <a:cs typeface="+mn-lt"/>
              </a:rPr>
              <a:t>Excel data handling skills</a:t>
            </a:r>
            <a:r>
              <a:rPr lang="en-US" sz="1300">
                <a:ea typeface="+mn-lt"/>
                <a:cs typeface="+mn-lt"/>
              </a:rPr>
              <a:t> including data cleaning, merging, and transformation of multiple datasets.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identify </a:t>
            </a:r>
            <a:r>
              <a:rPr lang="en-US" sz="1300" b="1">
                <a:ea typeface="+mn-lt"/>
                <a:cs typeface="+mn-lt"/>
              </a:rPr>
              <a:t>patterns and trends</a:t>
            </a:r>
            <a:r>
              <a:rPr lang="en-US" sz="1300">
                <a:ea typeface="+mn-lt"/>
                <a:cs typeface="+mn-lt"/>
              </a:rPr>
              <a:t> in bike usage over hourly and daily periods.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create </a:t>
            </a:r>
            <a:r>
              <a:rPr lang="en-US" sz="1300" b="1">
                <a:ea typeface="+mn-lt"/>
                <a:cs typeface="+mn-lt"/>
              </a:rPr>
              <a:t>pivot tables, charts, and dashboards</a:t>
            </a:r>
            <a:r>
              <a:rPr lang="en-US" sz="1300">
                <a:ea typeface="+mn-lt"/>
                <a:cs typeface="+mn-lt"/>
              </a:rPr>
              <a:t> for meaningful business insights.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automate data processing and reporting using </a:t>
            </a:r>
            <a:r>
              <a:rPr lang="en-US" sz="1300" b="1">
                <a:ea typeface="+mn-lt"/>
                <a:cs typeface="+mn-lt"/>
              </a:rPr>
              <a:t>Excel features, VBA, and AI-powered tools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To support </a:t>
            </a:r>
            <a:r>
              <a:rPr lang="en-US" sz="1300" b="1">
                <a:ea typeface="+mn-lt"/>
                <a:cs typeface="+mn-lt"/>
              </a:rPr>
              <a:t>better business planning and decision-making</a:t>
            </a:r>
            <a:r>
              <a:rPr lang="en-US" sz="1300">
                <a:ea typeface="+mn-lt"/>
                <a:cs typeface="+mn-lt"/>
              </a:rPr>
              <a:t> through organized and visualized data.</a:t>
            </a:r>
            <a:endParaRPr lang="en-US" sz="1300"/>
          </a:p>
          <a:p>
            <a:pPr>
              <a:lnSpc>
                <a:spcPct val="110000"/>
              </a:lnSpc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7720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FBE23-BCA9-3FD2-A593-8B6444F3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dirty="0"/>
              <a:t>Dataset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671AF-961C-990A-79AE-5C7F83F27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ea typeface="+mn-lt"/>
                <a:cs typeface="+mn-lt"/>
              </a:rPr>
              <a:t>The project uses </a:t>
            </a:r>
            <a:r>
              <a:rPr lang="en-US" sz="1100" b="1">
                <a:ea typeface="+mn-lt"/>
                <a:cs typeface="+mn-lt"/>
              </a:rPr>
              <a:t>three bike-sharing related datasets</a:t>
            </a:r>
            <a:r>
              <a:rPr lang="en-US" sz="1100">
                <a:ea typeface="+mn-lt"/>
                <a:cs typeface="+mn-lt"/>
              </a:rPr>
              <a:t>: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 b="1">
                <a:ea typeface="+mn-lt"/>
                <a:cs typeface="+mn-lt"/>
              </a:rPr>
              <a:t>Dataset 1:</a:t>
            </a:r>
            <a:r>
              <a:rPr lang="en-US" sz="1100">
                <a:ea typeface="+mn-lt"/>
                <a:cs typeface="+mn-lt"/>
              </a:rPr>
              <a:t> Bike rental data (hourly/daily usage, user counts, date and time information).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 b="1">
                <a:ea typeface="+mn-lt"/>
                <a:cs typeface="+mn-lt"/>
              </a:rPr>
              <a:t>Dataset 2:</a:t>
            </a:r>
            <a:r>
              <a:rPr lang="en-US" sz="1100">
                <a:ea typeface="+mn-lt"/>
                <a:cs typeface="+mn-lt"/>
              </a:rPr>
              <a:t> Weather data (temperature, humidity, wind speed, weather conditions).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 b="1">
                <a:ea typeface="+mn-lt"/>
                <a:cs typeface="+mn-lt"/>
              </a:rPr>
              <a:t>Dataset 3:</a:t>
            </a:r>
            <a:r>
              <a:rPr lang="en-US" sz="1100">
                <a:ea typeface="+mn-lt"/>
                <a:cs typeface="+mn-lt"/>
              </a:rPr>
              <a:t> Calendar and contextual data (working day, holiday, weekday/weekend indicators).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ea typeface="+mn-lt"/>
                <a:cs typeface="+mn-lt"/>
              </a:rPr>
              <a:t>The datasets are merged using </a:t>
            </a:r>
            <a:r>
              <a:rPr lang="en-US" sz="1100" b="1">
                <a:ea typeface="+mn-lt"/>
                <a:cs typeface="+mn-lt"/>
              </a:rPr>
              <a:t>common keys</a:t>
            </a:r>
            <a:r>
              <a:rPr lang="en-US" sz="1100">
                <a:ea typeface="+mn-lt"/>
                <a:cs typeface="+mn-lt"/>
              </a:rPr>
              <a:t> such as : - 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latin typeface="Consolas"/>
              </a:rPr>
              <a:t>instant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latin typeface="Consolas"/>
              </a:rPr>
              <a:t>dteday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latin typeface="Consolas"/>
              </a:rPr>
              <a:t>hr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ea typeface="+mn-lt"/>
                <a:cs typeface="+mn-lt"/>
              </a:rPr>
              <a:t>Data is sourced from </a:t>
            </a:r>
            <a:r>
              <a:rPr lang="en-US" sz="1100" b="1">
                <a:ea typeface="+mn-lt"/>
                <a:cs typeface="+mn-lt"/>
              </a:rPr>
              <a:t>Google Sheets and Excel files</a:t>
            </a:r>
            <a:r>
              <a:rPr lang="en-US" sz="1100">
                <a:ea typeface="+mn-lt"/>
                <a:cs typeface="+mn-lt"/>
              </a:rPr>
              <a:t> and imported into Excel for analysis.</a:t>
            </a:r>
            <a:endParaRPr lang="en-US" sz="1100"/>
          </a:p>
          <a:p>
            <a:pPr>
              <a:lnSpc>
                <a:spcPct val="110000"/>
              </a:lnSpc>
            </a:pPr>
            <a:r>
              <a:rPr lang="en-US" sz="1100">
                <a:ea typeface="+mn-lt"/>
                <a:cs typeface="+mn-lt"/>
              </a:rPr>
              <a:t>These datasets together enable comprehensive analysis of </a:t>
            </a:r>
            <a:r>
              <a:rPr lang="en-US" sz="1100" b="1">
                <a:ea typeface="+mn-lt"/>
                <a:cs typeface="+mn-lt"/>
              </a:rPr>
              <a:t>demand behavior under different conditions</a:t>
            </a:r>
            <a:r>
              <a:rPr lang="en-US" sz="1100">
                <a:ea typeface="+mn-lt"/>
                <a:cs typeface="+mn-lt"/>
              </a:rPr>
              <a:t>.</a:t>
            </a:r>
            <a:endParaRPr lang="en-US" sz="1100"/>
          </a:p>
          <a:p>
            <a:pPr>
              <a:lnSpc>
                <a:spcPct val="110000"/>
              </a:lnSpc>
            </a:pPr>
            <a:endParaRPr lang="en-US" sz="1100"/>
          </a:p>
        </p:txBody>
      </p:sp>
      <p:pic>
        <p:nvPicPr>
          <p:cNvPr id="15" name="Picture 14" descr="Graph">
            <a:extLst>
              <a:ext uri="{FF2B5EF4-FFF2-40B4-BE49-F238E27FC236}">
                <a16:creationId xmlns:a16="http://schemas.microsoft.com/office/drawing/2014/main" id="{61299A8A-D463-9F64-7AF4-DF63033E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1" r="29174" b="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2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F70F-A7E1-87BB-C8D9-F3A3CFBA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Chart Visualization – Casual 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95FA4-602C-917E-A2AD-9C65C5CC6573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Hour 0 (Midnight)</a:t>
            </a:r>
            <a:r>
              <a:rPr lang="en-US" sz="1300"/>
              <a:t> has the </a:t>
            </a:r>
            <a:r>
              <a:rPr lang="en-US" sz="1300" b="1"/>
              <a:t>highest count (168)</a:t>
            </a:r>
            <a:r>
              <a:rPr lang="en-US" sz="1300"/>
              <a:t>, indicating a large number of casual rentals recorded at this time.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Early hours (1–4 AM) show </a:t>
            </a:r>
            <a:r>
              <a:rPr lang="en-US" sz="1300" b="1"/>
              <a:t>moderate activity</a:t>
            </a:r>
            <a:r>
              <a:rPr lang="en-US" sz="1300"/>
              <a:t>, with a gradual decline afterward.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From </a:t>
            </a:r>
            <a:r>
              <a:rPr lang="en-US" sz="1300" b="1"/>
              <a:t>morning to afternoon (5–16 hours)</a:t>
            </a:r>
            <a:r>
              <a:rPr lang="en-US" sz="1300"/>
              <a:t>, the count steadily decreases, indicating </a:t>
            </a:r>
            <a:r>
              <a:rPr lang="en-US" sz="1300" b="1"/>
              <a:t>lower casual usage</a:t>
            </a:r>
            <a:r>
              <a:rPr lang="en-US" sz="13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Very low activity</a:t>
            </a:r>
            <a:r>
              <a:rPr lang="en-US" sz="1300"/>
              <a:t> is observed during late evening and night hours (17–23).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Casual users tend to rent bikes </a:t>
            </a:r>
            <a:r>
              <a:rPr lang="en-US" sz="1300" b="1"/>
              <a:t>sporadically</a:t>
            </a:r>
            <a:r>
              <a:rPr lang="en-US" sz="1300"/>
              <a:t>, unlike registered users who usually follow commute patterns.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66955-16D4-1F23-0729-46CCA33C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013338"/>
            <a:ext cx="5837780" cy="28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5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F8D4-4B25-3149-F092-AA61B038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Clustered Column Chart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D3C7F-476C-2771-ADE5-D3F58915F630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Key Observations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Weather Situation 1 (Clear weather)</a:t>
            </a:r>
            <a:r>
              <a:rPr lang="en-US" sz="700"/>
              <a:t> has the </a:t>
            </a:r>
            <a:r>
              <a:rPr lang="en-US" sz="700" b="1"/>
              <a:t>highest count (365)</a:t>
            </a:r>
            <a:r>
              <a:rPr lang="en-US" sz="700"/>
              <a:t>, indicating maximum bike usage.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Weather Situation 2 (Mist/Cloudy)</a:t>
            </a:r>
            <a:r>
              <a:rPr lang="en-US" sz="700"/>
              <a:t> shows a </a:t>
            </a:r>
            <a:r>
              <a:rPr lang="en-US" sz="700" b="1"/>
              <a:t>moderate number of rentals (193)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Weather Situation 3 (Light Rain/Snow)</a:t>
            </a:r>
            <a:r>
              <a:rPr lang="en-US" sz="700"/>
              <a:t> has </a:t>
            </a:r>
            <a:r>
              <a:rPr lang="en-US" sz="700" b="1"/>
              <a:t>significantly lower rentals (47)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Weather Situation 4 (Severe weather)</a:t>
            </a:r>
            <a:r>
              <a:rPr lang="en-US" sz="700"/>
              <a:t> has </a:t>
            </a:r>
            <a:r>
              <a:rPr lang="en-US" sz="700" b="1"/>
              <a:t>almost no rentals (1)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Blank values are negligible and do not impact the overall trend.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700"/>
            </a:br>
            <a:endParaRPr lang="en-US" sz="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Business 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Bike rentals are </a:t>
            </a:r>
            <a:r>
              <a:rPr lang="en-US" sz="700" b="1"/>
              <a:t>highly dependent on weather conditions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Clear and mildly cloudy weather encourages users to rent bikes.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Poor weather conditions drastically </a:t>
            </a:r>
            <a:r>
              <a:rPr lang="en-US" sz="700" b="1"/>
              <a:t>reduce demand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Operations and bike availability can be </a:t>
            </a:r>
            <a:r>
              <a:rPr lang="en-US" sz="700" b="1"/>
              <a:t>optimized based on weather forecasts</a:t>
            </a:r>
            <a:r>
              <a:rPr lang="en-US" sz="70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4" name="Content Placeholder 3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7AE26B6F-4DB6-F994-F350-C1A147700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049824"/>
            <a:ext cx="5837780" cy="27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4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3BAC1-BB97-CE3E-AD5E-B89A1500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D0C88-6147-A9B9-A5C0-603FD27458F5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Key Observations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Bike demand is </a:t>
            </a:r>
            <a:r>
              <a:rPr lang="en-US" sz="700" b="1"/>
              <a:t>consistently high during most daytime hours (8 AM – 6 PM)</a:t>
            </a:r>
            <a:r>
              <a:rPr lang="en-US" sz="700"/>
              <a:t> across favorable weather conditions.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Weather conditions 5 and 6</a:t>
            </a:r>
            <a:r>
              <a:rPr lang="en-US" sz="700"/>
              <a:t> show </a:t>
            </a:r>
            <a:r>
              <a:rPr lang="en-US" sz="700" b="1"/>
              <a:t>higher overall demand</a:t>
            </a:r>
            <a:r>
              <a:rPr lang="en-US" sz="700"/>
              <a:t>, indicated by darker shading across multiple hours.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Early morning and late-night hours</a:t>
            </a:r>
            <a:r>
              <a:rPr lang="en-US" sz="700"/>
              <a:t> show relatively </a:t>
            </a:r>
            <a:r>
              <a:rPr lang="en-US" sz="700" b="1"/>
              <a:t>lower demand</a:t>
            </a:r>
            <a:r>
              <a:rPr lang="en-US" sz="700"/>
              <a:t>, especially under unfavorable weather.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Demand drops noticeably in </a:t>
            </a:r>
            <a:r>
              <a:rPr lang="en-US" sz="700" b="1"/>
              <a:t>poor weather conditions</a:t>
            </a:r>
            <a:r>
              <a:rPr lang="en-US" sz="700"/>
              <a:t>, even during peak hours.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700"/>
            </a:br>
            <a:endParaRPr lang="en-US" sz="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Business 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Bike usage is strongly influenced by a </a:t>
            </a:r>
            <a:r>
              <a:rPr lang="en-US" sz="700" b="1"/>
              <a:t>combination of time and weather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Operators can </a:t>
            </a:r>
            <a:r>
              <a:rPr lang="en-US" sz="700" b="1"/>
              <a:t>increase bike availability</a:t>
            </a:r>
            <a:r>
              <a:rPr lang="en-US" sz="700"/>
              <a:t> during high-demand hours in favorable weather.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During adverse weather or low-demand hours, resources can be </a:t>
            </a:r>
            <a:r>
              <a:rPr lang="en-US" sz="700" b="1"/>
              <a:t>reduced to optimize operations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Heatmaps are highly effective for identifying </a:t>
            </a:r>
            <a:r>
              <a:rPr lang="en-US" sz="700" b="1"/>
              <a:t>peak-demand windows</a:t>
            </a:r>
            <a:r>
              <a:rPr lang="en-US" sz="700"/>
              <a:t> at a glance.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4" name="Content Placeholder 3" descr="A yellow and black grid with numbers&#10;&#10;AI-generated content may be incorrect.">
            <a:extLst>
              <a:ext uri="{FF2B5EF4-FFF2-40B4-BE49-F238E27FC236}">
                <a16:creationId xmlns:a16="http://schemas.microsoft.com/office/drawing/2014/main" id="{5333705F-81A9-A3B0-99A6-41696D2E5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414685"/>
            <a:ext cx="5837780" cy="20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5C70B-57C2-9A40-C35A-B3B25F34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Stacked Bar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971E1-77C1-315F-EE30-F6F0EB309E27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Key Observations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b="1"/>
              <a:t>Registered users dominate bike usage</a:t>
            </a:r>
            <a:r>
              <a:rPr lang="en-US" sz="700"/>
              <a:t>, contributing the vast majority of total rentals.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Casual users form a </a:t>
            </a:r>
            <a:r>
              <a:rPr lang="en-US" sz="700" b="1"/>
              <a:t>much smaller portion</a:t>
            </a:r>
            <a:r>
              <a:rPr lang="en-US" sz="700"/>
              <a:t> of overall demand.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The high registered-user count indicates that bikes are primarily used for </a:t>
            </a:r>
            <a:r>
              <a:rPr lang="en-US" sz="700" b="1"/>
              <a:t>regular or commuting purposes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The count of records confirms the dataset covers </a:t>
            </a:r>
            <a:r>
              <a:rPr lang="en-US" sz="700" b="1"/>
              <a:t>606 data points</a:t>
            </a:r>
            <a:r>
              <a:rPr lang="en-US" sz="70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700"/>
            </a:br>
            <a:endParaRPr lang="en-US" sz="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Business 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Bike-sharing demand is driven mainly by </a:t>
            </a:r>
            <a:r>
              <a:rPr lang="en-US" sz="700" b="1"/>
              <a:t>loyal, registered customers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Retention strategies for registered users are critical for stable demand.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Casual users represent an opportunity for </a:t>
            </a:r>
            <a:r>
              <a:rPr lang="en-US" sz="700" b="1"/>
              <a:t>marketing and conversion</a:t>
            </a:r>
            <a:r>
              <a:rPr lang="en-US" sz="700"/>
              <a:t> into registered users.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Subscription plans and commuter-focused services can further boost usage.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9902A067-6EC0-B029-7B7A-CE7BF4AAD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356308"/>
            <a:ext cx="5837780" cy="214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9DF9F-244D-170B-3CC0-4D3E93B8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Forecast Sheet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2907A-1C8F-06BD-2BA7-7C66AAF25538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Key Observations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Historical demand shows </a:t>
            </a:r>
            <a:r>
              <a:rPr lang="en-US" sz="700" b="1"/>
              <a:t>fluctuations</a:t>
            </a:r>
            <a:r>
              <a:rPr lang="en-US" sz="700"/>
              <a:t> with peaks and drops, indicating </a:t>
            </a:r>
            <a:r>
              <a:rPr lang="en-US" sz="700" b="1"/>
              <a:t>seasonal and daily variability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Forecasted demand follows a </a:t>
            </a:r>
            <a:r>
              <a:rPr lang="en-US" sz="700" b="1"/>
              <a:t>stable upward pattern</a:t>
            </a:r>
            <a:r>
              <a:rPr lang="en-US" sz="700"/>
              <a:t>, suggesting consistent future usage.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Confidence bounds widen slightly, showing </a:t>
            </a:r>
            <a:r>
              <a:rPr lang="en-US" sz="700" b="1"/>
              <a:t>uncertainty increases over time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Most forecasted values remain </a:t>
            </a:r>
            <a:r>
              <a:rPr lang="en-US" sz="700" b="1"/>
              <a:t>within reasonable range</a:t>
            </a:r>
            <a:r>
              <a:rPr lang="en-US" sz="700"/>
              <a:t> of historical demand trends.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700"/>
            </a:br>
            <a:endParaRPr lang="en-US" sz="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Business 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Forecasting helps in </a:t>
            </a:r>
            <a:r>
              <a:rPr lang="en-US" sz="700" b="1"/>
              <a:t>planning bike availability and maintenance schedules</a:t>
            </a:r>
            <a:r>
              <a:rPr lang="en-US" sz="700"/>
              <a:t>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The confidence interval provides a </a:t>
            </a:r>
            <a:r>
              <a:rPr lang="en-US" sz="700" b="1"/>
              <a:t>risk buffer</a:t>
            </a:r>
            <a:r>
              <a:rPr lang="en-US" sz="700"/>
              <a:t> for demand planning.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Operators can prepare for </a:t>
            </a:r>
            <a:r>
              <a:rPr lang="en-US" sz="700" b="1"/>
              <a:t>higher demand periods</a:t>
            </a:r>
            <a:r>
              <a:rPr lang="en-US" sz="700"/>
              <a:t> while minimizing idle resources.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/>
              <a:t>This analysis supports </a:t>
            </a:r>
            <a:r>
              <a:rPr lang="en-US" sz="700" b="1"/>
              <a:t>data-driven decision-making</a:t>
            </a:r>
            <a:r>
              <a:rPr lang="en-US" sz="700"/>
              <a:t> for inventory and operations.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4" name="Content Placeholder 3" descr="A screenshot of a data report&#10;&#10;AI-generated content may be incorrect.">
            <a:extLst>
              <a:ext uri="{FF2B5EF4-FFF2-40B4-BE49-F238E27FC236}">
                <a16:creationId xmlns:a16="http://schemas.microsoft.com/office/drawing/2014/main" id="{7E0AD211-650D-93C1-D5E2-7470CD14D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305227"/>
            <a:ext cx="5837780" cy="22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0F1C-A047-7636-F8DB-DFAE8D95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Column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3587C-F27D-9EE2-9778-0C123B7A1323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b="1"/>
              <a:t>Key Observations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The count of records is </a:t>
            </a:r>
            <a:r>
              <a:rPr lang="en-US" sz="900" b="1"/>
              <a:t>fairly uniform across most hours</a:t>
            </a:r>
            <a:r>
              <a:rPr lang="en-US" sz="900"/>
              <a:t>, ranging between </a:t>
            </a:r>
            <a:r>
              <a:rPr lang="en-US" sz="900" b="1"/>
              <a:t>25–27 records</a:t>
            </a:r>
            <a:r>
              <a:rPr lang="en-US" sz="900"/>
              <a:t>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A slight dip is visible around </a:t>
            </a:r>
            <a:r>
              <a:rPr lang="en-US" sz="900" b="1"/>
              <a:t>hours 3–5</a:t>
            </a:r>
            <a:r>
              <a:rPr lang="en-US" sz="900"/>
              <a:t>, indicating fewer observations during early morning hours.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From </a:t>
            </a:r>
            <a:r>
              <a:rPr lang="en-US" sz="900" b="1"/>
              <a:t>6 AM to late evening</a:t>
            </a:r>
            <a:r>
              <a:rPr lang="en-US" sz="900"/>
              <a:t>, the data is consistently recorded, showing </a:t>
            </a:r>
            <a:r>
              <a:rPr lang="en-US" sz="900" b="1"/>
              <a:t>balanced data coverage</a:t>
            </a:r>
            <a:r>
              <a:rPr lang="en-US" sz="900"/>
              <a:t>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The </a:t>
            </a:r>
            <a:r>
              <a:rPr lang="en-US" sz="900" b="1"/>
              <a:t>Grand Total of 606 records</a:t>
            </a:r>
            <a:r>
              <a:rPr lang="en-US" sz="900"/>
              <a:t> confirms complete hourly coverage in the dataset.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b="1"/>
              <a:t>Business Insight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Since data is </a:t>
            </a:r>
            <a:r>
              <a:rPr lang="en-US" sz="900" b="1"/>
              <a:t>evenly distributed across hours</a:t>
            </a:r>
            <a:r>
              <a:rPr lang="en-US" sz="900"/>
              <a:t>, the dataset is </a:t>
            </a:r>
            <a:r>
              <a:rPr lang="en-US" sz="900" b="1"/>
              <a:t>reliable for hourly analysis</a:t>
            </a:r>
            <a:r>
              <a:rPr lang="en-US" sz="900"/>
              <a:t>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No major data gaps exist, ensuring accurate trend and demand analysis.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/>
              <a:t>This consistency strengthens the validity of </a:t>
            </a:r>
            <a:r>
              <a:rPr lang="en-US" sz="900" b="1"/>
              <a:t>hour-based demand forecasting and visualization</a:t>
            </a:r>
            <a:r>
              <a:rPr lang="en-US" sz="900"/>
              <a:t>.</a:t>
            </a:r>
          </a:p>
        </p:txBody>
      </p:sp>
      <p:pic>
        <p:nvPicPr>
          <p:cNvPr id="4" name="Content Placeholder 3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20303557-1531-5AE4-6619-AA025B4E2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261" y="2400091"/>
            <a:ext cx="5837780" cy="20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377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VanillaVTI</vt:lpstr>
      <vt:lpstr>NEXT HIKES IT SOLUTIONS PVT LTD</vt:lpstr>
      <vt:lpstr>Objectives -:</vt:lpstr>
      <vt:lpstr>Dataset </vt:lpstr>
      <vt:lpstr>Bar Chart Visualization – Casual Users</vt:lpstr>
      <vt:lpstr>Clustered Column Chart </vt:lpstr>
      <vt:lpstr>Heatmap</vt:lpstr>
      <vt:lpstr>Stacked Bar Chart</vt:lpstr>
      <vt:lpstr>Forecast Sheet </vt:lpstr>
      <vt:lpstr>Column Chart</vt:lpstr>
      <vt:lpstr>Line Chart</vt:lpstr>
      <vt:lpstr>Challenges </vt:lpstr>
      <vt:lpstr>Conclusion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138</cp:revision>
  <dcterms:created xsi:type="dcterms:W3CDTF">2026-01-17T06:11:41Z</dcterms:created>
  <dcterms:modified xsi:type="dcterms:W3CDTF">2026-01-17T12:08:55Z</dcterms:modified>
</cp:coreProperties>
</file>